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9CAE-8C7A-9848-A695-2A33B5CA7AC4}" type="datetimeFigureOut">
              <a:rPr lang="en-US" smtClean="0"/>
              <a:pPr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E0AC-9DD3-9643-A4F6-453387309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Video Samples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025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sz="8000" dirty="0" smtClean="0"/>
              <a:t>Here we will see </a:t>
            </a:r>
            <a:r>
              <a:rPr lang="en-US" sz="8000" dirty="0" smtClean="0"/>
              <a:t>3</a:t>
            </a:r>
            <a:r>
              <a:rPr sz="8000" dirty="0" smtClean="0"/>
              <a:t> examples of</a:t>
            </a:r>
            <a:r>
              <a:rPr lang="en-US" sz="8000" dirty="0" smtClean="0"/>
              <a:t> 3</a:t>
            </a:r>
            <a:r>
              <a:rPr sz="8000" dirty="0" smtClean="0"/>
              <a:t> learners of different proficiency levels as they compare</a:t>
            </a:r>
            <a:r>
              <a:rPr lang="en-US" sz="8000" dirty="0" smtClean="0"/>
              <a:t> two different habitats</a:t>
            </a:r>
            <a:r>
              <a:rPr sz="8000" dirty="0" smtClean="0"/>
              <a:t>. This is a fairly difficult question because the learners are giving an opinion and having to make a comparison between two</a:t>
            </a:r>
            <a:r>
              <a:rPr lang="en-US" sz="8000" dirty="0" smtClean="0"/>
              <a:t> different habitats</a:t>
            </a:r>
            <a:r>
              <a:rPr sz="8000" dirty="0" smtClean="0"/>
              <a:t>.</a:t>
            </a:r>
            <a:endParaRPr lang="en-US" sz="80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dirty="0" smtClean="0"/>
              <a:t> </a:t>
            </a:r>
            <a:endParaRPr lang="en-US" dirty="0"/>
          </a:p>
        </p:txBody>
      </p:sp>
      <p:pic>
        <p:nvPicPr>
          <p:cNvPr id="4" name="Picture 3" descr="video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326762"/>
            <a:ext cx="2989978" cy="2769237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733800"/>
            <a:ext cx="2438400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PLACE YOUR VIDEO SAMPLE HERE</a:t>
            </a:r>
            <a:endParaRPr lang="en-US" dirty="0"/>
          </a:p>
        </p:txBody>
      </p:sp>
      <p:pic>
        <p:nvPicPr>
          <p:cNvPr id="4" name="Picture 3" descr="video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39082"/>
            <a:ext cx="948587" cy="8785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PLACE YOUR VIDEO SAMPLE HERE</a:t>
            </a:r>
            <a:endParaRPr lang="en-US" dirty="0"/>
          </a:p>
        </p:txBody>
      </p:sp>
      <p:pic>
        <p:nvPicPr>
          <p:cNvPr id="4" name="Picture 3" descr="video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49882"/>
            <a:ext cx="1149579" cy="10677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PLACE YOUR VIDEO SAMPLE HERE</a:t>
            </a:r>
            <a:endParaRPr lang="en-US" dirty="0"/>
          </a:p>
        </p:txBody>
      </p:sp>
      <p:pic>
        <p:nvPicPr>
          <p:cNvPr id="4" name="Picture 3" descr="video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49882"/>
            <a:ext cx="1149579" cy="10677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1326357"/>
            <a:ext cx="2895600" cy="1646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is this student Proficiency Level?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0" y="274638"/>
            <a:ext cx="2895600" cy="1051719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VIDEO # 1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124200" y="1326357"/>
            <a:ext cx="2819400" cy="1646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is this student Proficiency Level?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124200" y="274638"/>
            <a:ext cx="2819400" cy="1051719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VIDEO # 2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6172200" y="1326357"/>
            <a:ext cx="2971800" cy="1646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is this student Proficiency Level?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172200" y="274638"/>
            <a:ext cx="2971800" cy="1051719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VIDEO # 3</a:t>
            </a:r>
            <a:endParaRPr lang="en-US" sz="3200" dirty="0"/>
          </a:p>
        </p:txBody>
      </p:sp>
      <p:sp>
        <p:nvSpPr>
          <p:cNvPr id="11" name="Explosion 1 10"/>
          <p:cNvSpPr/>
          <p:nvPr/>
        </p:nvSpPr>
        <p:spPr>
          <a:xfrm>
            <a:off x="0" y="3352800"/>
            <a:ext cx="2895600" cy="2743200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NOVICE LOW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3124200" y="3352800"/>
            <a:ext cx="2895600" cy="2743200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NOVICE MID</a:t>
            </a:r>
          </a:p>
        </p:txBody>
      </p:sp>
      <p:sp>
        <p:nvSpPr>
          <p:cNvPr id="14" name="Explosion 1 13"/>
          <p:cNvSpPr/>
          <p:nvPr/>
        </p:nvSpPr>
        <p:spPr>
          <a:xfrm>
            <a:off x="6248400" y="3352800"/>
            <a:ext cx="2895600" cy="2743200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NOVICE HIGH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3352800"/>
            <a:ext cx="1905000" cy="6858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WHY?</a:t>
            </a:r>
            <a:endParaRPr lang="en-US" sz="4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3657600" y="3352800"/>
            <a:ext cx="1905000" cy="6858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WHY?</a:t>
            </a:r>
            <a:endParaRPr lang="en-US" sz="44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7010400" y="3352800"/>
            <a:ext cx="1905000" cy="6858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WHY?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096962"/>
            <a:ext cx="2895600" cy="576103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rgbClr val="000000"/>
                </a:solidFill>
              </a:rPr>
              <a:t>Directions: Explain with your own words why this student is level ________.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457200"/>
            <a:ext cx="2895600" cy="639762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# 1 </a:t>
            </a:r>
          </a:p>
          <a:p>
            <a:pPr algn="ctr"/>
            <a:r>
              <a:rPr lang="en-US" dirty="0" smtClean="0"/>
              <a:t>I think is level ________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0" y="0"/>
            <a:ext cx="1905000" cy="4572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WHY?</a:t>
            </a:r>
            <a:endParaRPr lang="en-US" sz="3600" dirty="0"/>
          </a:p>
        </p:txBody>
      </p:sp>
      <p:sp>
        <p:nvSpPr>
          <p:cNvPr id="19" name="Rounded Rectangle 18"/>
          <p:cNvSpPr/>
          <p:nvPr/>
        </p:nvSpPr>
        <p:spPr>
          <a:xfrm>
            <a:off x="3048000" y="1096961"/>
            <a:ext cx="2895600" cy="576103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rgbClr val="000000"/>
                </a:solidFill>
              </a:rPr>
              <a:t>Directions: Explain with your own words why this student is Level_________.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0" y="457199"/>
            <a:ext cx="2895600" cy="639762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# 2</a:t>
            </a:r>
          </a:p>
          <a:p>
            <a:pPr algn="ctr"/>
            <a:r>
              <a:rPr lang="en-US" dirty="0" smtClean="0"/>
              <a:t>I think is level_________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3048000" y="-1"/>
            <a:ext cx="1905000" cy="4572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WHY?</a:t>
            </a:r>
            <a:endParaRPr lang="en-US" sz="3600" dirty="0"/>
          </a:p>
        </p:txBody>
      </p:sp>
      <p:sp>
        <p:nvSpPr>
          <p:cNvPr id="22" name="Rounded Rectangle 21"/>
          <p:cNvSpPr/>
          <p:nvPr/>
        </p:nvSpPr>
        <p:spPr>
          <a:xfrm>
            <a:off x="6248400" y="1096962"/>
            <a:ext cx="2895600" cy="5761039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rgbClr val="000000"/>
                </a:solidFill>
              </a:rPr>
              <a:t>Directions: Explain with your own words why this student is Level__________.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248400" y="457200"/>
            <a:ext cx="2895600" cy="639762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# 3</a:t>
            </a:r>
          </a:p>
          <a:p>
            <a:pPr algn="ctr"/>
            <a:r>
              <a:rPr lang="en-US" dirty="0" smtClean="0"/>
              <a:t>I think is level_________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6248400" y="0"/>
            <a:ext cx="1905000" cy="457200"/>
          </a:xfrm>
          <a:prstGeom prst="wedgeRoundRectCallout">
            <a:avLst>
              <a:gd name="adj1" fmla="val -53333"/>
              <a:gd name="adj2" fmla="val 90278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WHY?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348402"/>
            <a:ext cx="2563906" cy="4378554"/>
            <a:chOff x="0" y="0"/>
            <a:chExt cx="1066801" cy="2466340"/>
          </a:xfrm>
        </p:grpSpPr>
        <p:grpSp>
          <p:nvGrpSpPr>
            <p:cNvPr id="873" name="Group 116"/>
            <p:cNvGrpSpPr>
              <a:grpSpLocks/>
            </p:cNvGrpSpPr>
            <p:nvPr/>
          </p:nvGrpSpPr>
          <p:grpSpPr bwMode="auto">
            <a:xfrm>
              <a:off x="1" y="0"/>
              <a:ext cx="1066800" cy="2466340"/>
              <a:chOff x="1" y="0"/>
              <a:chExt cx="1066800" cy="2466340"/>
            </a:xfrm>
          </p:grpSpPr>
          <p:pic>
            <p:nvPicPr>
              <p:cNvPr id="874" name="Picture 117" descr=":::Desktop:icecreamconescoop.png"/>
              <p:cNvPicPr>
                <a:picLocks noChangeAspect="1" noChangeArrowheads="1"/>
              </p:cNvPicPr>
              <p:nvPr/>
            </p:nvPicPr>
            <p:blipFill>
              <a:blip r:embed="rId2"/>
              <a:srcRect r="-25835" b="69281"/>
              <a:stretch>
                <a:fillRect/>
              </a:stretch>
            </p:blipFill>
            <p:spPr bwMode="auto">
              <a:xfrm>
                <a:off x="3176" y="0"/>
                <a:ext cx="1063625" cy="685800"/>
              </a:xfrm>
              <a:prstGeom prst="rect">
                <a:avLst/>
              </a:prstGeom>
              <a:noFill/>
            </p:spPr>
          </p:pic>
          <p:pic>
            <p:nvPicPr>
              <p:cNvPr id="875" name="P 1"/>
              <p:cNvPicPr>
                <a:picLocks noChangeAspect="1" noChangeArrowheads="1"/>
              </p:cNvPicPr>
              <p:nvPr/>
            </p:nvPicPr>
            <p:blipFill>
              <a:blip r:embed="rId3">
                <a:grayscl/>
              </a:blip>
              <a:srcRect/>
              <a:stretch>
                <a:fillRect/>
              </a:stretch>
            </p:blipFill>
            <p:spPr bwMode="auto">
              <a:xfrm>
                <a:off x="1" y="472440"/>
                <a:ext cx="876300" cy="1993900"/>
              </a:xfrm>
              <a:prstGeom prst="rect">
                <a:avLst/>
              </a:prstGeom>
              <a:noFill/>
            </p:spPr>
          </p:pic>
        </p:grpSp>
        <p:sp>
          <p:nvSpPr>
            <p:cNvPr id="876" name="TextBox 2"/>
            <p:cNvSpPr txBox="1">
              <a:spLocks noChangeArrowheads="1"/>
            </p:cNvSpPr>
            <p:nvPr/>
          </p:nvSpPr>
          <p:spPr bwMode="auto">
            <a:xfrm>
              <a:off x="1" y="142359"/>
              <a:ext cx="760596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orange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877" name="TextBox 29"/>
            <p:cNvSpPr txBox="1">
              <a:spLocks noChangeArrowheads="1"/>
            </p:cNvSpPr>
            <p:nvPr/>
          </p:nvSpPr>
          <p:spPr bwMode="auto">
            <a:xfrm>
              <a:off x="2" y="595385"/>
              <a:ext cx="760596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purple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878" name="TextBox 30"/>
            <p:cNvSpPr txBox="1">
              <a:spLocks noChangeArrowheads="1"/>
            </p:cNvSpPr>
            <p:nvPr/>
          </p:nvSpPr>
          <p:spPr bwMode="auto">
            <a:xfrm>
              <a:off x="0" y="1024604"/>
              <a:ext cx="807651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blue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879" name="TextBox 31"/>
            <p:cNvSpPr txBox="1">
              <a:spLocks noChangeArrowheads="1"/>
            </p:cNvSpPr>
            <p:nvPr/>
          </p:nvSpPr>
          <p:spPr bwMode="auto">
            <a:xfrm>
              <a:off x="0" y="1371135"/>
              <a:ext cx="807651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green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56012" y="5334000"/>
            <a:ext cx="3124200" cy="3649078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 smtClean="0"/>
              <a:t>Function</a:t>
            </a: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/>
              <a:t>mostly words</a:t>
            </a:r>
          </a:p>
          <a:p>
            <a:r>
              <a:rPr lang="en-US" dirty="0"/>
              <a:t>Uses a few words and some sentences</a:t>
            </a:r>
          </a:p>
          <a:p>
            <a:r>
              <a:rPr lang="en-US" dirty="0"/>
              <a:t>Uses mostly sentences</a:t>
            </a:r>
          </a:p>
          <a:p>
            <a:r>
              <a:rPr lang="en-US" dirty="0"/>
              <a:t>Uses all sentences</a:t>
            </a:r>
          </a:p>
          <a:p>
            <a:r>
              <a:rPr lang="en-US" b="1" dirty="0"/>
              <a:t>Number</a:t>
            </a:r>
            <a:endParaRPr lang="en-US" dirty="0"/>
          </a:p>
          <a:p>
            <a:r>
              <a:rPr lang="en-US" dirty="0"/>
              <a:t>Can say some words and a couple sentences about a topic</a:t>
            </a:r>
          </a:p>
          <a:p>
            <a:r>
              <a:rPr lang="en-US" dirty="0"/>
              <a:t>Can say lots of words and a few sentences about a topic</a:t>
            </a:r>
          </a:p>
          <a:p>
            <a:r>
              <a:rPr lang="en-US" dirty="0"/>
              <a:t>Can say lots of sentences about a topic</a:t>
            </a:r>
          </a:p>
          <a:p>
            <a:r>
              <a:rPr lang="en-US" dirty="0"/>
              <a:t>Can say lots of things about lots of different topics</a:t>
            </a:r>
          </a:p>
          <a:p>
            <a:r>
              <a:rPr lang="en-US" b="1" dirty="0"/>
              <a:t>Memorize vs. Create</a:t>
            </a:r>
            <a:endParaRPr lang="en-US" dirty="0"/>
          </a:p>
          <a:p>
            <a:r>
              <a:rPr lang="en-US" dirty="0"/>
              <a:t>Only uses words and sentences from class</a:t>
            </a:r>
          </a:p>
          <a:p>
            <a:r>
              <a:rPr lang="en-US" dirty="0"/>
              <a:t>Only uses sentences from class</a:t>
            </a:r>
          </a:p>
          <a:p>
            <a:r>
              <a:rPr lang="en-US" dirty="0"/>
              <a:t>Uses sentences from class and is starting to create own</a:t>
            </a:r>
          </a:p>
          <a:p>
            <a:r>
              <a:rPr lang="en-US" dirty="0"/>
              <a:t>Uses sentences from class and creates some sentences on own</a:t>
            </a:r>
          </a:p>
          <a:p>
            <a:r>
              <a:rPr lang="en-US" b="1" dirty="0"/>
              <a:t>Accuracy</a:t>
            </a:r>
            <a:endParaRPr lang="en-US" dirty="0"/>
          </a:p>
          <a:p>
            <a:r>
              <a:rPr lang="en-US" dirty="0"/>
              <a:t>Can somewhat be understood</a:t>
            </a:r>
          </a:p>
          <a:p>
            <a:r>
              <a:rPr lang="en-US" dirty="0"/>
              <a:t>Much can be understood</a:t>
            </a:r>
          </a:p>
          <a:p>
            <a:r>
              <a:rPr lang="en-US" dirty="0"/>
              <a:t>Most can be understood and are correct</a:t>
            </a:r>
          </a:p>
          <a:p>
            <a:r>
              <a:rPr lang="en-US" dirty="0"/>
              <a:t>Most sentences can be understood and all are correct </a:t>
            </a:r>
          </a:p>
          <a:p>
            <a:r>
              <a:rPr lang="en-US" b="1" dirty="0"/>
              <a:t>Questions</a:t>
            </a:r>
            <a:endParaRPr lang="en-US" dirty="0"/>
          </a:p>
          <a:p>
            <a:r>
              <a:rPr lang="en-US" dirty="0"/>
              <a:t>Repeats and/or doesn't understand the question</a:t>
            </a:r>
          </a:p>
          <a:p>
            <a:r>
              <a:rPr lang="en-US" dirty="0"/>
              <a:t>Understands and can answer the question</a:t>
            </a:r>
          </a:p>
          <a:p>
            <a:r>
              <a:rPr lang="en-US" dirty="0"/>
              <a:t>Ask and answer some common questions</a:t>
            </a:r>
          </a:p>
          <a:p>
            <a:r>
              <a:rPr lang="en-US" dirty="0"/>
              <a:t>Ask and answer lots of simple questions</a:t>
            </a:r>
          </a:p>
          <a:p>
            <a:endParaRPr lang="en-US" dirty="0"/>
          </a:p>
        </p:txBody>
      </p:sp>
      <p:sp>
        <p:nvSpPr>
          <p:cNvPr id="20490" name="Text Box 708"/>
          <p:cNvSpPr txBox="1">
            <a:spLocks noChangeArrowheads="1"/>
          </p:cNvSpPr>
          <p:nvPr/>
        </p:nvSpPr>
        <p:spPr bwMode="auto">
          <a:xfrm>
            <a:off x="2133600" y="6207207"/>
            <a:ext cx="3146612" cy="48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ple Casual" charset="0"/>
                <a:ea typeface="Times New Roman" charset="0"/>
              </a:rPr>
              <a:t>Here are some suggestions for you to level up in Spanish:</a:t>
            </a:r>
            <a:b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ple Casual" charset="0"/>
                <a:ea typeface="Times New Roman" charset="0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Speak in full sentences        Start to create own sentences          Say more sentences about a topic    </a:t>
            </a:r>
            <a:r>
              <a:rPr kumimoji="0" 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ple Casual" charset="0"/>
                <a:ea typeface="Times New Roman" charset="0"/>
              </a:rPr>
              <a:t/>
            </a:r>
            <a:br>
              <a:rPr kumimoji="0" lang="en-US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ple Casual" charset="0"/>
                <a:ea typeface="Times New Roman" charset="0"/>
              </a:rPr>
            </a:br>
            <a:r>
              <a: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Say different sentences about a topic    Be sure your sentences make sense      Ask more questions</a:t>
            </a:r>
            <a:endParaRPr kumimoji="0" lang="en-US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Casual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0491" name="Text Box 706"/>
          <p:cNvSpPr txBox="1">
            <a:spLocks noChangeArrowheads="1"/>
          </p:cNvSpPr>
          <p:nvPr/>
        </p:nvSpPr>
        <p:spPr bwMode="auto">
          <a:xfrm>
            <a:off x="1613327" y="5788024"/>
            <a:ext cx="48434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ple Casual" charset="0"/>
                <a:ea typeface="Times New Roman" charset="0"/>
              </a:rPr>
              <a:t>Your MOPI demonstrated a ______________ level of Spanish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1075" y="4371450"/>
            <a:ext cx="2613251" cy="876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000000"/>
                </a:solidFill>
              </a:rPr>
              <a:t>Write 3 things  that you will do to level up:</a:t>
            </a:r>
          </a:p>
          <a:p>
            <a:r>
              <a:rPr lang="en-US" sz="1100" dirty="0" smtClean="0">
                <a:solidFill>
                  <a:srgbClr val="000000"/>
                </a:solidFill>
              </a:rPr>
              <a:t>___________________________________________________________________________________________________________.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1613327" y="601135"/>
            <a:ext cx="2971800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Novice HIGH</a:t>
            </a:r>
            <a:endParaRPr lang="en-US" sz="2400" b="1" dirty="0"/>
          </a:p>
        </p:txBody>
      </p:sp>
      <p:sp>
        <p:nvSpPr>
          <p:cNvPr id="20" name="Left Arrow 19"/>
          <p:cNvSpPr/>
          <p:nvPr/>
        </p:nvSpPr>
        <p:spPr>
          <a:xfrm>
            <a:off x="1613327" y="1405404"/>
            <a:ext cx="2940999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Novice Mid High</a:t>
            </a:r>
            <a:endParaRPr lang="en-US" sz="2800" b="1" dirty="0"/>
          </a:p>
        </p:txBody>
      </p:sp>
      <p:sp>
        <p:nvSpPr>
          <p:cNvPr id="21" name="Left Arrow 20"/>
          <p:cNvSpPr/>
          <p:nvPr/>
        </p:nvSpPr>
        <p:spPr>
          <a:xfrm>
            <a:off x="1613327" y="2167407"/>
            <a:ext cx="2451527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Novice</a:t>
            </a:r>
            <a:r>
              <a:rPr lang="en-US" sz="2400" b="1" dirty="0" smtClean="0"/>
              <a:t> Mid Low</a:t>
            </a:r>
            <a:endParaRPr lang="en-US" sz="2400" b="1" dirty="0"/>
          </a:p>
        </p:txBody>
      </p:sp>
      <p:sp>
        <p:nvSpPr>
          <p:cNvPr id="22" name="Left Arrow 21"/>
          <p:cNvSpPr/>
          <p:nvPr/>
        </p:nvSpPr>
        <p:spPr>
          <a:xfrm>
            <a:off x="1613327" y="3028253"/>
            <a:ext cx="2451527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Novice Low</a:t>
            </a:r>
            <a:endParaRPr lang="en-US" sz="2800" b="1" dirty="0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4558873" y="431046"/>
            <a:ext cx="2563906" cy="4378554"/>
            <a:chOff x="0" y="0"/>
            <a:chExt cx="1066801" cy="2466340"/>
          </a:xfrm>
        </p:grpSpPr>
        <p:grpSp>
          <p:nvGrpSpPr>
            <p:cNvPr id="24" name="Group 116"/>
            <p:cNvGrpSpPr>
              <a:grpSpLocks/>
            </p:cNvGrpSpPr>
            <p:nvPr/>
          </p:nvGrpSpPr>
          <p:grpSpPr bwMode="auto">
            <a:xfrm>
              <a:off x="1" y="0"/>
              <a:ext cx="1066800" cy="2466340"/>
              <a:chOff x="1" y="0"/>
              <a:chExt cx="1066800" cy="2466340"/>
            </a:xfrm>
          </p:grpSpPr>
          <p:pic>
            <p:nvPicPr>
              <p:cNvPr id="29" name="Picture 117" descr=":::Desktop:icecreamconescoop.png"/>
              <p:cNvPicPr>
                <a:picLocks noChangeAspect="1" noChangeArrowheads="1"/>
              </p:cNvPicPr>
              <p:nvPr/>
            </p:nvPicPr>
            <p:blipFill>
              <a:blip r:embed="rId2"/>
              <a:srcRect r="-25835" b="69281"/>
              <a:stretch>
                <a:fillRect/>
              </a:stretch>
            </p:blipFill>
            <p:spPr bwMode="auto">
              <a:xfrm>
                <a:off x="3176" y="0"/>
                <a:ext cx="1063625" cy="685800"/>
              </a:xfrm>
              <a:prstGeom prst="rect">
                <a:avLst/>
              </a:prstGeom>
              <a:noFill/>
            </p:spPr>
          </p:pic>
          <p:pic>
            <p:nvPicPr>
              <p:cNvPr id="30" name="P 1"/>
              <p:cNvPicPr>
                <a:picLocks noChangeAspect="1" noChangeArrowheads="1"/>
              </p:cNvPicPr>
              <p:nvPr/>
            </p:nvPicPr>
            <p:blipFill>
              <a:blip r:embed="rId3">
                <a:grayscl/>
              </a:blip>
              <a:srcRect/>
              <a:stretch>
                <a:fillRect/>
              </a:stretch>
            </p:blipFill>
            <p:spPr bwMode="auto">
              <a:xfrm>
                <a:off x="1" y="472440"/>
                <a:ext cx="876300" cy="1993900"/>
              </a:xfrm>
              <a:prstGeom prst="rect">
                <a:avLst/>
              </a:prstGeom>
              <a:noFill/>
            </p:spPr>
          </p:pic>
        </p:grpSp>
        <p:sp>
          <p:nvSpPr>
            <p:cNvPr id="25" name="TextBox 2"/>
            <p:cNvSpPr txBox="1">
              <a:spLocks noChangeArrowheads="1"/>
            </p:cNvSpPr>
            <p:nvPr/>
          </p:nvSpPr>
          <p:spPr bwMode="auto">
            <a:xfrm>
              <a:off x="1" y="142359"/>
              <a:ext cx="760596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orange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26" name="TextBox 29"/>
            <p:cNvSpPr txBox="1">
              <a:spLocks noChangeArrowheads="1"/>
            </p:cNvSpPr>
            <p:nvPr/>
          </p:nvSpPr>
          <p:spPr bwMode="auto">
            <a:xfrm>
              <a:off x="2" y="595385"/>
              <a:ext cx="760596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purple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27" name="TextBox 30"/>
            <p:cNvSpPr txBox="1">
              <a:spLocks noChangeArrowheads="1"/>
            </p:cNvSpPr>
            <p:nvPr/>
          </p:nvSpPr>
          <p:spPr bwMode="auto">
            <a:xfrm>
              <a:off x="0" y="1024604"/>
              <a:ext cx="807651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blue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  <p:sp>
          <p:nvSpPr>
            <p:cNvPr id="28" name="TextBox 31"/>
            <p:cNvSpPr txBox="1">
              <a:spLocks noChangeArrowheads="1"/>
            </p:cNvSpPr>
            <p:nvPr/>
          </p:nvSpPr>
          <p:spPr bwMode="auto">
            <a:xfrm>
              <a:off x="0" y="1371135"/>
              <a:ext cx="807651" cy="138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mbria" charset="0"/>
                  <a:ea typeface="Times New Roman" charset="0"/>
                </a:rPr>
                <a:t>green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633" y="0"/>
            <a:ext cx="372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Pres-Assessment </a:t>
            </a:r>
          </a:p>
          <a:p>
            <a:r>
              <a:rPr lang="en-US" sz="1200" dirty="0" err="1" smtClean="0"/>
              <a:t>Name:_____________________Date</a:t>
            </a:r>
            <a:r>
              <a:rPr lang="en-US" sz="1200" dirty="0" smtClean="0"/>
              <a:t>:____________</a:t>
            </a:r>
            <a:endParaRPr lang="en-US" sz="1200" dirty="0"/>
          </a:p>
        </p:txBody>
      </p:sp>
      <p:sp>
        <p:nvSpPr>
          <p:cNvPr id="36" name="Left Arrow 35"/>
          <p:cNvSpPr/>
          <p:nvPr/>
        </p:nvSpPr>
        <p:spPr>
          <a:xfrm>
            <a:off x="6172200" y="683779"/>
            <a:ext cx="2971800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Novice HIGH</a:t>
            </a:r>
            <a:endParaRPr lang="en-US" sz="2400" b="1" dirty="0"/>
          </a:p>
        </p:txBody>
      </p:sp>
      <p:sp>
        <p:nvSpPr>
          <p:cNvPr id="37" name="Left Arrow 36"/>
          <p:cNvSpPr/>
          <p:nvPr/>
        </p:nvSpPr>
        <p:spPr>
          <a:xfrm>
            <a:off x="6172200" y="1488048"/>
            <a:ext cx="2940999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Novice Mid High</a:t>
            </a:r>
            <a:endParaRPr lang="en-US" sz="2800" b="1" dirty="0"/>
          </a:p>
        </p:txBody>
      </p:sp>
      <p:sp>
        <p:nvSpPr>
          <p:cNvPr id="38" name="Left Arrow 37"/>
          <p:cNvSpPr/>
          <p:nvPr/>
        </p:nvSpPr>
        <p:spPr>
          <a:xfrm>
            <a:off x="6172200" y="2250051"/>
            <a:ext cx="2451527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Novice</a:t>
            </a:r>
            <a:r>
              <a:rPr lang="en-US" sz="2400" b="1" dirty="0" smtClean="0"/>
              <a:t> Mid Low</a:t>
            </a:r>
            <a:endParaRPr lang="en-US" sz="2400" b="1" dirty="0"/>
          </a:p>
        </p:txBody>
      </p:sp>
      <p:sp>
        <p:nvSpPr>
          <p:cNvPr id="39" name="Left Arrow 38"/>
          <p:cNvSpPr/>
          <p:nvPr/>
        </p:nvSpPr>
        <p:spPr>
          <a:xfrm>
            <a:off x="6172200" y="3110897"/>
            <a:ext cx="2451527" cy="630793"/>
          </a:xfrm>
          <a:prstGeom prst="leftArrow">
            <a:avLst>
              <a:gd name="adj1" fmla="val 5814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Novice Low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457200" y="274638"/>
            <a:ext cx="78867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433</Words>
  <Application>Microsoft Macintosh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Video Samples</vt:lpstr>
      <vt:lpstr>Video 1</vt:lpstr>
      <vt:lpstr>Video 2</vt:lpstr>
      <vt:lpstr>Video 3</vt:lpstr>
      <vt:lpstr>Slide 5</vt:lpstr>
      <vt:lpstr>Slide 6</vt:lpstr>
      <vt:lpstr>Slide 7</vt:lpstr>
      <vt:lpstr>Slide 8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Samples</dc:title>
  <dc:subject/>
  <dc:creator>Memphis City Schools</dc:creator>
  <cp:keywords/>
  <dc:description/>
  <cp:lastModifiedBy>Memphis City Schools</cp:lastModifiedBy>
  <cp:revision>16</cp:revision>
  <dcterms:created xsi:type="dcterms:W3CDTF">2014-04-23T19:32:32Z</dcterms:created>
  <dcterms:modified xsi:type="dcterms:W3CDTF">2014-04-23T20:33:08Z</dcterms:modified>
  <cp:category/>
</cp:coreProperties>
</file>